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-56" y="-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DEA46-900E-867F-8F5E-9D293A529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0E322-5D42-56BD-615D-35AB96328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89E65-49F7-6F5E-BCF4-396B72489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8C8AF-65C9-4E5E-EB7E-39BA2557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F3711-61A2-4DB1-9415-CD826E1E7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45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0D7E-C979-B3E9-DA17-66E5FB11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81FC0-E5D3-E310-DE48-D2A01C28D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CD40E-04C0-CC7C-6FA2-3B53EF85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A56B2-B7AC-0567-7E9A-0EDA9D1D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EBB1A-709A-7933-3C80-1190277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23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B68BC-F24C-AC9C-C32C-43A6A7CD6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0652B-95AF-7DA5-4222-5F63BF01F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606BB-C21F-5B30-3709-C900DFEC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9D7B1-8366-96B0-A05E-90234890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DAA3-8CA2-5194-36B8-2E696617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65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3E88-6AA6-BC24-951C-41EA41D7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A5099-3070-5544-7B80-8332019B5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40D17-65D1-BB0D-511D-54FED0D3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8F8FA-986F-5DFA-4363-365478AF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41504-AFA5-F04B-2DF0-9BFDB723C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9692-BE5E-31CD-6FF1-07855D6C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EE303-0D19-D977-65C6-C2B5093EA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7ABF4-8F58-54D9-FBC8-50F7F90A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F32F7-2810-4990-8326-1718D7BC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02290-5AE0-2F70-555D-574B4840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60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99DF-AD58-3182-E679-5F446358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296CA-8F46-87E4-F701-9B0A2117E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06312-4108-A06F-FFEB-25F4A864A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D7D69-C5F2-C096-3E16-EEB9392A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BB63D-B4F8-E5F7-75E3-C01A85BC7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A4AB5-8140-BE02-2E8D-F3B84FB2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59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E2EE5-8024-5FB9-0590-914449F0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949E6-D801-4431-ACEC-EE0E30011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2D633-E27A-3715-07B8-E60B54110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3168FB-6B38-DD46-4EA1-957846E97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3B4B01-18D4-5D0D-F355-F9E78F9E2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7FC573-3D6D-555E-F9A1-ED71F865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5BACF-F91C-F1BB-7A30-3A195B2F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A11083-4B08-6F7E-D8C3-DCA3CA86C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A8DA-3E57-5D20-ECFA-28775467D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08DE58-1FC2-20A0-1F00-1AC32C39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F0989-85A4-505B-5CBF-17819479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00581-B031-AD87-4EE7-7644B99D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28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C9231E-AA67-EA2D-6F1F-23EB0ECA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0D192-B7EA-87CA-C637-8581D125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42894-28C5-21BE-2504-8038A817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24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9CFD-1D5B-1822-07BC-98C61180D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49B0-FEB1-B562-7B46-BF8778D45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B8BCF-B279-C1FB-1AF5-8511E06AF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E307D-F392-9F7D-9479-3CA055E9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0DB85-66CE-5FD1-E8EB-4DB307F19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7574D-540E-2081-20D1-75085DD3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6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DDA2-A1DE-9968-7A05-ED70F88D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9976F-9CCC-A2EE-0661-CE78DCDF7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F8C50-127B-9849-3CE8-96471EFCE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475CF-3D98-90D4-16D0-94546339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42DB0-95C3-99DB-3B4E-77ECB26A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CF885-A722-5C1A-1C4E-C89FF57A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8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DE243E-6D4D-144C-BC74-89EF8F170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808ED-EB94-729D-A2C7-FB65C7ABA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F7D15-B470-58B0-4C63-C9931B98AF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CD83-145A-476F-B422-3B9D31A11134}" type="datetimeFigureOut">
              <a:rPr lang="en-GB" smtClean="0"/>
              <a:pPr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84288-E5CB-FCE9-FC52-5FB60A88B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26F9F-D5D2-0819-354D-51AFAA204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18230-FC9F-4426-B5D7-304736D783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7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E55C86C-9F59-72B6-AB95-56A35CDFB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9144000" cy="1371600"/>
          </a:xfrm>
        </p:spPr>
        <p:txBody>
          <a:bodyPr/>
          <a:lstStyle/>
          <a:p>
            <a:r>
              <a:rPr lang="en-US" dirty="0"/>
              <a:t>Discussion by Dominik Thaler, ECB</a:t>
            </a:r>
          </a:p>
          <a:p>
            <a:endParaRPr lang="en-US" dirty="0"/>
          </a:p>
          <a:p>
            <a:r>
              <a:rPr lang="en-US" sz="1400" dirty="0"/>
              <a:t>Views are my own and do not represent the ECB or </a:t>
            </a:r>
            <a:r>
              <a:rPr lang="en-US" sz="1400" dirty="0" err="1"/>
              <a:t>Eurosystem</a:t>
            </a:r>
            <a:r>
              <a:rPr lang="en-US" sz="1400" dirty="0"/>
              <a:t>.</a:t>
            </a:r>
            <a:endParaRPr lang="en-GB" sz="1400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4AC66B3A-51AF-72F9-3AEB-29AFE2C38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 dirty="0"/>
              <a:t>Optimal quantitative easing and tightening</a:t>
            </a:r>
            <a:br>
              <a:rPr lang="en-GB" dirty="0">
                <a:latin typeface="Arial" pitchFamily="34" charset="0"/>
              </a:rPr>
            </a:br>
            <a:r>
              <a:rPr lang="en-GB" sz="2400" dirty="0">
                <a:latin typeface="Arial" pitchFamily="34" charset="0"/>
              </a:rPr>
              <a:t>by Richard Harrison</a:t>
            </a:r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2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E9EE-C291-D772-6EFE-A192E9F6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paper: The model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83E8-D50B-0724-3716-BC2615837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Introduces a portfolio rebalancing channel into the 3 equation NKM</a:t>
            </a:r>
          </a:p>
          <a:p>
            <a:pPr lvl="1"/>
            <a:r>
              <a:rPr lang="en-US" dirty="0"/>
              <a:t>Assumption: private sector has preferences for maturity </a:t>
            </a:r>
            <a:r>
              <a:rPr lang="en-US" sz="2000" dirty="0"/>
              <a:t>(composition + stability)</a:t>
            </a:r>
            <a:endParaRPr lang="en-US" dirty="0"/>
          </a:p>
          <a:p>
            <a:pPr lvl="1"/>
            <a:r>
              <a:rPr lang="en-US" dirty="0" err="1"/>
              <a:t>Linearizes</a:t>
            </a:r>
            <a:r>
              <a:rPr lang="en-US" dirty="0"/>
              <a:t> to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order approximation of welfare</a:t>
            </a:r>
          </a:p>
          <a:p>
            <a:pPr lvl="1"/>
            <a:endParaRPr lang="en-US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2103125" y="2621315"/>
            <a:ext cx="8090741" cy="2147337"/>
            <a:chOff x="2103125" y="2682272"/>
            <a:chExt cx="8090741" cy="2147337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2186940" y="2682272"/>
              <a:ext cx="4484793" cy="1700071"/>
              <a:chOff x="2186940" y="3305388"/>
              <a:chExt cx="4484793" cy="1700071"/>
            </a:xfrm>
          </p:grpSpPr>
          <p:pic>
            <p:nvPicPr>
              <p:cNvPr id="8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287704" y="3305388"/>
                <a:ext cx="4384029" cy="1102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86940" y="4409407"/>
                <a:ext cx="1920613" cy="596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2" name="Textfeld 11"/>
            <p:cNvSpPr txBox="1"/>
            <p:nvPr/>
          </p:nvSpPr>
          <p:spPr>
            <a:xfrm>
              <a:off x="7843519" y="2824511"/>
              <a:ext cx="13664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Phillipscurve</a:t>
              </a:r>
              <a:endParaRPr lang="de-DE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843519" y="4104670"/>
              <a:ext cx="2350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Policy</a:t>
              </a:r>
              <a:r>
                <a:rPr lang="de-DE" dirty="0"/>
                <a:t> </a:t>
              </a:r>
              <a:r>
                <a:rPr lang="de-DE" dirty="0" err="1"/>
                <a:t>stance</a:t>
              </a:r>
              <a:endParaRPr lang="de-DE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843519" y="3471364"/>
              <a:ext cx="2350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IS </a:t>
              </a:r>
              <a:r>
                <a:rPr lang="de-DE" dirty="0" err="1"/>
                <a:t>curve</a:t>
              </a:r>
              <a:endParaRPr lang="de-DE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2103125" y="4460277"/>
              <a:ext cx="2350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Nominal rate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728718" y="4460277"/>
              <a:ext cx="2350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QE</a:t>
              </a:r>
            </a:p>
          </p:txBody>
        </p:sp>
        <p:cxnSp>
          <p:nvCxnSpPr>
            <p:cNvPr id="19" name="Gerade Verbindung mit Pfeil 18"/>
            <p:cNvCxnSpPr/>
            <p:nvPr/>
          </p:nvCxnSpPr>
          <p:spPr>
            <a:xfrm rot="5400000" flipH="1" flipV="1">
              <a:off x="2827873" y="4304493"/>
              <a:ext cx="291251" cy="2032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/>
            <p:nvPr/>
          </p:nvCxnSpPr>
          <p:spPr>
            <a:xfrm rot="16200000" flipV="1">
              <a:off x="3745663" y="4321427"/>
              <a:ext cx="247223" cy="15917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81015" y="5454799"/>
            <a:ext cx="5791518" cy="73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feld 24"/>
          <p:cNvSpPr txBox="1"/>
          <p:nvPr/>
        </p:nvSpPr>
        <p:spPr>
          <a:xfrm>
            <a:off x="5459305" y="6170546"/>
            <a:ext cx="2350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QE stock      QE </a:t>
            </a:r>
            <a:r>
              <a:rPr lang="de-DE" dirty="0" err="1"/>
              <a:t>flow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>
          <a:xfrm rot="16200000" flipV="1">
            <a:off x="5808161" y="6079093"/>
            <a:ext cx="243794" cy="67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rot="16200000" flipV="1">
            <a:off x="6949468" y="6068933"/>
            <a:ext cx="243794" cy="67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8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E9EE-C291-D772-6EFE-A192E9F6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paper: Optimal Policy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83E8-D50B-0724-3716-BC2615837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353801" cy="532024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Away from the ZLB:</a:t>
            </a:r>
          </a:p>
          <a:p>
            <a:pPr lvl="2"/>
            <a:r>
              <a:rPr lang="en-US" dirty="0"/>
              <a:t>Only stock effects: 	no QE</a:t>
            </a:r>
          </a:p>
          <a:p>
            <a:pPr lvl="2"/>
            <a:r>
              <a:rPr lang="en-US" dirty="0"/>
              <a:t>Stock and flow effects: 	no QE in the long run</a:t>
            </a:r>
            <a:br>
              <a:rPr lang="en-US" dirty="0"/>
            </a:br>
            <a:r>
              <a:rPr lang="en-US" dirty="0"/>
              <a:t>			if initial BS&gt;0: reduce gradually </a:t>
            </a:r>
            <a:r>
              <a:rPr lang="en-US" sz="1800" dirty="0"/>
              <a:t>(trade off negative flow and stock effects)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Optimal response to ZLB shock:</a:t>
            </a:r>
          </a:p>
          <a:p>
            <a:pPr lvl="2"/>
            <a:r>
              <a:rPr lang="en-US" dirty="0"/>
              <a:t>Rapid increase in BS. </a:t>
            </a:r>
          </a:p>
          <a:p>
            <a:pPr lvl="3"/>
            <a:r>
              <a:rPr lang="en-US" dirty="0"/>
              <a:t>Don’t increase all at once to reduce flow costs.</a:t>
            </a:r>
          </a:p>
          <a:p>
            <a:pPr lvl="2"/>
            <a:r>
              <a:rPr lang="en-US" dirty="0"/>
              <a:t>Start QT while still at the ZLB to reduce stock costs.</a:t>
            </a:r>
          </a:p>
          <a:p>
            <a:pPr lvl="2"/>
            <a:r>
              <a:rPr lang="en-US" dirty="0"/>
              <a:t>Liftoff before completing QT to minimize flow costs.</a:t>
            </a:r>
          </a:p>
          <a:p>
            <a:pPr lvl="1"/>
            <a:r>
              <a:rPr lang="en-US" dirty="0"/>
              <a:t>When starting from maximal balance sheet: </a:t>
            </a:r>
          </a:p>
          <a:p>
            <a:pPr lvl="2"/>
            <a:r>
              <a:rPr lang="en-US" dirty="0"/>
              <a:t>Similar</a:t>
            </a:r>
            <a:r>
              <a:rPr lang="en-US" sz="1800" dirty="0"/>
              <a:t> (larger stock effects substitute for lower flow effects)</a:t>
            </a:r>
            <a:endParaRPr lang="en-US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7791955" y="3597228"/>
            <a:ext cx="3953004" cy="2041860"/>
            <a:chOff x="8103528" y="3318932"/>
            <a:chExt cx="3953004" cy="204186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03528" y="3318932"/>
              <a:ext cx="1975192" cy="1990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63149" y="3350195"/>
              <a:ext cx="2093383" cy="2010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8358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E9EE-C291-D772-6EFE-A192E9F6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paper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83E8-D50B-0724-3716-BC2615837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353801" cy="532024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Great paper</a:t>
            </a:r>
          </a:p>
          <a:p>
            <a:pPr lvl="2"/>
            <a:r>
              <a:rPr lang="en-US" dirty="0"/>
              <a:t>Elegant, Simple, Intuitive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Speaks directly to many extremely policy relevant questions</a:t>
            </a:r>
          </a:p>
          <a:p>
            <a:pPr lvl="2"/>
            <a:r>
              <a:rPr lang="en-US" dirty="0"/>
              <a:t>Exit strategy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dirty="0"/>
              <a:t>QT response to cost push shocks </a:t>
            </a:r>
            <a:r>
              <a:rPr lang="en-US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3589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E9EE-C291-D772-6EFE-A192E9F60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3828" cy="1325563"/>
          </a:xfrm>
        </p:spPr>
        <p:txBody>
          <a:bodyPr/>
          <a:lstStyle/>
          <a:p>
            <a:r>
              <a:rPr lang="en-US" dirty="0"/>
              <a:t>Comment 1: Stocks, flows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83E8-D50B-0724-3716-BC2615837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1954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Flow effects are larger then stock effects in baseline calibration</a:t>
            </a:r>
          </a:p>
          <a:p>
            <a:pPr lvl="2"/>
            <a:r>
              <a:rPr lang="en-US" dirty="0"/>
              <a:t>Theory: Contradicts macroeconomist’s intuition (</a:t>
            </a:r>
            <a:r>
              <a:rPr lang="en-US" dirty="0" err="1"/>
              <a:t>Gertler</a:t>
            </a:r>
            <a:r>
              <a:rPr lang="en-US" dirty="0"/>
              <a:t> and </a:t>
            </a:r>
            <a:r>
              <a:rPr lang="en-US" dirty="0" err="1"/>
              <a:t>Karadi</a:t>
            </a:r>
            <a:r>
              <a:rPr lang="en-US" dirty="0"/>
              <a:t> 2011, </a:t>
            </a:r>
            <a:r>
              <a:rPr lang="en-US" dirty="0" err="1"/>
              <a:t>Vayanos</a:t>
            </a:r>
            <a:r>
              <a:rPr lang="en-US" dirty="0"/>
              <a:t> and Vila 2021)</a:t>
            </a:r>
          </a:p>
          <a:p>
            <a:pPr lvl="2"/>
            <a:r>
              <a:rPr lang="es-ES" dirty="0"/>
              <a:t>Empirics: Flow effects order of magnitude smaller (D’Amico and King 2013)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9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E9EE-C291-D772-6EFE-A192E9F6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2: The cards are stacked against a large balance sheet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83E8-D50B-0724-3716-BC2615837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9813"/>
            <a:ext cx="10515600" cy="5078187"/>
          </a:xfrm>
        </p:spPr>
        <p:txBody>
          <a:bodyPr>
            <a:normAutofit/>
          </a:bodyPr>
          <a:lstStyle/>
          <a:p>
            <a:pPr marL="719138" lvl="1" indent="-261938">
              <a:buFont typeface="+mj-lt"/>
              <a:buAutoNum type="arabicPeriod"/>
            </a:pPr>
            <a:r>
              <a:rPr lang="en-US" sz="2000" dirty="0"/>
              <a:t>The private sector has preferences over the maturity structure of debt</a:t>
            </a:r>
          </a:p>
          <a:p>
            <a:pPr marL="719138" lvl="1" indent="-261938">
              <a:buFont typeface="+mj-lt"/>
              <a:buAutoNum type="arabicPeriod"/>
            </a:pPr>
            <a:r>
              <a:rPr lang="en-US" sz="2000" dirty="0"/>
              <a:t>The treasury provides the optimal maturity structure</a:t>
            </a:r>
          </a:p>
          <a:p>
            <a:pPr lvl="2"/>
            <a:r>
              <a:rPr lang="en-US" sz="1800" dirty="0"/>
              <a:t>No term premium, flat yield curve in SS</a:t>
            </a:r>
          </a:p>
          <a:p>
            <a:pPr lvl="2"/>
            <a:r>
              <a:rPr lang="en-US" sz="1800" dirty="0"/>
              <a:t>SS is first best</a:t>
            </a:r>
          </a:p>
          <a:p>
            <a:pPr lvl="2"/>
            <a:r>
              <a:rPr lang="en-US" sz="1800" dirty="0"/>
              <a:t>QE can only make things worse</a:t>
            </a:r>
          </a:p>
          <a:p>
            <a:pPr lvl="1"/>
            <a:r>
              <a:rPr lang="en-US" sz="2000" dirty="0"/>
              <a:t>Does empirical YC point to inefficiencies?</a:t>
            </a:r>
          </a:p>
          <a:p>
            <a:pPr lvl="2"/>
            <a:r>
              <a:rPr lang="en-US" sz="1800" dirty="0"/>
              <a:t>Greenwood, Hansen, Stein (2016)</a:t>
            </a:r>
          </a:p>
          <a:p>
            <a:pPr marL="719138" lvl="1" indent="-261938">
              <a:buFont typeface="+mj-lt"/>
              <a:buAutoNum type="arabicPeriod" startAt="3"/>
            </a:pPr>
            <a:r>
              <a:rPr lang="en-US" sz="2000" dirty="0"/>
              <a:t>The treasury does not respond to QE </a:t>
            </a:r>
          </a:p>
          <a:p>
            <a:pPr marL="719138" lvl="1" indent="-261938">
              <a:buNone/>
            </a:pPr>
            <a:r>
              <a:rPr lang="en-US" sz="1800" dirty="0"/>
              <a:t>    (neither quantity </a:t>
            </a:r>
            <a:r>
              <a:rPr lang="en-US" sz="1800" b="1" dirty="0"/>
              <a:t>nor maturity </a:t>
            </a:r>
            <a:r>
              <a:rPr lang="en-US" sz="1800" dirty="0"/>
              <a:t>of debt)</a:t>
            </a:r>
          </a:p>
          <a:p>
            <a:pPr lvl="2"/>
            <a:r>
              <a:rPr lang="en-US" sz="1800" dirty="0" err="1"/>
              <a:t>Bigio</a:t>
            </a:r>
            <a:r>
              <a:rPr lang="en-US" sz="1800" dirty="0"/>
              <a:t>, </a:t>
            </a:r>
            <a:r>
              <a:rPr lang="en-US" sz="1800" dirty="0" err="1"/>
              <a:t>Nuno</a:t>
            </a:r>
            <a:r>
              <a:rPr lang="en-US" sz="1800" dirty="0"/>
              <a:t>, </a:t>
            </a:r>
            <a:r>
              <a:rPr lang="en-US" sz="1800" dirty="0" err="1"/>
              <a:t>Passadore</a:t>
            </a:r>
            <a:r>
              <a:rPr lang="en-US" sz="1800" dirty="0"/>
              <a:t> (2023)</a:t>
            </a:r>
          </a:p>
          <a:p>
            <a:pPr marL="719138" lvl="1" indent="-261938">
              <a:buFont typeface="+mj-lt"/>
              <a:buAutoNum type="arabicPeriod" startAt="4"/>
            </a:pPr>
            <a:r>
              <a:rPr lang="en-US" sz="2000" dirty="0"/>
              <a:t>Large balance sheet may have other advantages: </a:t>
            </a:r>
          </a:p>
          <a:p>
            <a:pPr marL="1176338" lvl="2" indent="-261938"/>
            <a:r>
              <a:rPr lang="en-US" sz="1800" dirty="0"/>
              <a:t>generates fiscal revenues</a:t>
            </a:r>
          </a:p>
          <a:p>
            <a:pPr marL="1176338" lvl="2" indent="-261938"/>
            <a:r>
              <a:rPr lang="en-US" sz="1800" dirty="0"/>
              <a:t>increases liquidity</a:t>
            </a:r>
          </a:p>
          <a:p>
            <a:pPr marL="1176338" lvl="2" indent="-261938"/>
            <a:r>
              <a:rPr lang="en-US" sz="1800" dirty="0"/>
              <a:t>better operational control of short term rate</a:t>
            </a:r>
          </a:p>
          <a:p>
            <a:pPr marL="1176338" lvl="2" indent="-261938"/>
            <a:r>
              <a:rPr lang="en-US" sz="1800" dirty="0"/>
              <a:t>stabilizes risky sovereign debt</a:t>
            </a:r>
          </a:p>
        </p:txBody>
      </p:sp>
      <p:sp>
        <p:nvSpPr>
          <p:cNvPr id="8194" name="AutoShape 2" descr="https://attachments.office.net/owa/Dominik.Thaler%40alumni.eui.eu/service.svc/s/GetAttachmentThumbnail?id=AAMkADM1MzEzNTAyLTZlMjQtNGYxNS1iMDA1LTQzMDdiZDA0MDg0NQBGAAAAAADZX%2B%2B%2FySVQQZ83iOwdONaFBwCz2K3iHY9tSLi6kIQC9CP6AAAL%2BmBBAAA%2F1kJzXENhRrZ8poBDuyBLAAlzXTsHAAABEgAQADi1QaTnP05MuDLPfjd9DSE%3D&amp;thumbnailType=2&amp;token=eyJhbGciOiJSUzI1NiIsImtpZCI6IjczRkI5QkJFRjYzNjc4RDRGN0U4NEI0NDBCQUJCMTJBMzM5RDlGOTgiLCJ0eXAiOiJKV1QiLCJ4NXQiOiJjX3VidnZZMmVOVDM2RXRFQzZ1eEtqT2RuNWcifQ.eyJvcmlnaW4iOiJodHRwczovL291dGxvb2sub2ZmaWNlLmNvbSIsInVjIjoiMWY2Yjg1NzkzNzMyNDI2ZDlhODVmMjU5ZWI0ZDIwNjciLCJzaWduaW5fc3RhdGUiOiJbXCJrbXNpXCJdIiwidmVyIjoiRXhjaGFuZ2UuQ2FsbGJhY2suVjEiLCJhcHBjdHhzZW5kZXIiOiJPd2FEb3dubG9hZEBkM2Y0MzRlZS02NDNjLTQwOWYtOTRhYS02ZGIyZjIzNTQ1Y2UiLCJpc3NyaW5nIjoiV1ciLCJhcHBjdHgiOiJ7XCJtc2V4Y2hwcm90XCI6XCJvd2FcIixcInB1aWRcIjpcIjExNTM5MDY2NjA1OTI0MjY1MDhcIixcInNjb3BlXCI6XCJPd2FEb3dubG9hZFwiLFwib2lkXCI6XCI0MmY5MjE1NS05NTYwLTRhYmEtYjY2ZC0xMzhhNTQ2MjRmY2NcIixcInByaW1hcnlzaWRcIjpcIlMtMS01LTIxLTEzMjI2MzgzNDYtMjMzNzAzMTA0MC0xODA1MjAyOTU0LTEwNTMxMjZcIn0iLCJuYmYiOjE2OTg4MjgyMjIsImV4cCI6MTY5ODgyODgyMiwiaXNzIjoiMDAwMDAwMDItMDAwMC0wZmYxLWNlMDAtMDAwMDAwMDAwMDAwQGQzZjQzNGVlLTY0M2MtNDA5Zi05NGFhLTZkYjJmMjM1NDVjZSIsImF1ZCI6IjAwMDAwMDAyLTAwMDAtMGZmMS1jZTAwLTAwMDAwMDAwMDAwMC9hdHRhY2htZW50cy5vZmZpY2UubmV0QGQzZjQzNGVlLTY0M2MtNDA5Zi05NGFhLTZkYjJmMjM1NDVjZSIsImhhcHAiOiJvd2EifQ.epUEG2YpE4ICWBRB1ZATD97xeCZTLAR3KQ_zYpAVmCFuFHAonLEFcS1AjTxW6ZbAmrgmxVeSj3NDiZ8N5mtGr0gHwNtKyd2bGOZ-NQbzNtoaTUpU-Yl7HddwNYRHsUtMqCs-QgPyOPAcViNK2OGB2tR4PeyFR8hsANNzVLHsenR8u9cb50MIpkYA5ey3POBRkLQsnqauP8-1gK1heKLOxr52g99KuNPWaRGX2Yptnzk2SzgCjQJPk0AiPlESUOcLxjZxcJbwI_W2UvKogJ0CLrBoJXeDlZRQ-rKIGo2lrqa80uvls6yvW7AEAO-wconkm3TwEVLPaTQtMjchQ-n7XQ&amp;X-OWA-CANARY=Yg31doxMpEqiulu2PTflTzAX_aa22tsYCjiqHHaUQ5FGbpDhNmdFNjwsT85OQEYaX7LwJLgI82w.&amp;owa=outlook.office.com&amp;scriptVer=20231020006.23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196" name="AutoShape 4" descr="https://attachments.office.net/owa/Dominik.Thaler%40alumni.eui.eu/service.svc/s/GetAttachmentThumbnail?id=AAMkADM1MzEzNTAyLTZlMjQtNGYxNS1iMDA1LTQzMDdiZDA0MDg0NQBGAAAAAADZX%2B%2B%2FySVQQZ83iOwdONaFBwCz2K3iHY9tSLi6kIQC9CP6AAAL%2BmBBAAA%2F1kJzXENhRrZ8poBDuyBLAAlzXTsHAAABEgAQADi1QaTnP05MuDLPfjd9DSE%3D&amp;thumbnailType=2&amp;token=eyJhbGciOiJSUzI1NiIsImtpZCI6IjczRkI5QkJFRjYzNjc4RDRGN0U4NEI0NDBCQUJCMTJBMzM5RDlGOTgiLCJ0eXAiOiJKV1QiLCJ4NXQiOiJjX3VidnZZMmVOVDM2RXRFQzZ1eEtqT2RuNWcifQ.eyJvcmlnaW4iOiJodHRwczovL291dGxvb2sub2ZmaWNlLmNvbSIsInVjIjoiMWY2Yjg1NzkzNzMyNDI2ZDlhODVmMjU5ZWI0ZDIwNjciLCJzaWduaW5fc3RhdGUiOiJbXCJrbXNpXCJdIiwidmVyIjoiRXhjaGFuZ2UuQ2FsbGJhY2suVjEiLCJhcHBjdHhzZW5kZXIiOiJPd2FEb3dubG9hZEBkM2Y0MzRlZS02NDNjLTQwOWYtOTRhYS02ZGIyZjIzNTQ1Y2UiLCJpc3NyaW5nIjoiV1ciLCJhcHBjdHgiOiJ7XCJtc2V4Y2hwcm90XCI6XCJvd2FcIixcInB1aWRcIjpcIjExNTM5MDY2NjA1OTI0MjY1MDhcIixcInNjb3BlXCI6XCJPd2FEb3dubG9hZFwiLFwib2lkXCI6XCI0MmY5MjE1NS05NTYwLTRhYmEtYjY2ZC0xMzhhNTQ2MjRmY2NcIixcInByaW1hcnlzaWRcIjpcIlMtMS01LTIxLTEzMjI2MzgzNDYtMjMzNzAzMTA0MC0xODA1MjAyOTU0LTEwNTMxMjZcIn0iLCJuYmYiOjE2OTg4MjgyMjIsImV4cCI6MTY5ODgyODgyMiwiaXNzIjoiMDAwMDAwMDItMDAwMC0wZmYxLWNlMDAtMDAwMDAwMDAwMDAwQGQzZjQzNGVlLTY0M2MtNDA5Zi05NGFhLTZkYjJmMjM1NDVjZSIsImF1ZCI6IjAwMDAwMDAyLTAwMDAtMGZmMS1jZTAwLTAwMDAwMDAwMDAwMC9hdHRhY2htZW50cy5vZmZpY2UubmV0QGQzZjQzNGVlLTY0M2MtNDA5Zi05NGFhLTZkYjJmMjM1NDVjZSIsImhhcHAiOiJvd2EifQ.epUEG2YpE4ICWBRB1ZATD97xeCZTLAR3KQ_zYpAVmCFuFHAonLEFcS1AjTxW6ZbAmrgmxVeSj3NDiZ8N5mtGr0gHwNtKyd2bGOZ-NQbzNtoaTUpU-Yl7HddwNYRHsUtMqCs-QgPyOPAcViNK2OGB2tR4PeyFR8hsANNzVLHsenR8u9cb50MIpkYA5ey3POBRkLQsnqauP8-1gK1heKLOxr52g99KuNPWaRGX2Yptnzk2SzgCjQJPk0AiPlESUOcLxjZxcJbwI_W2UvKogJ0CLrBoJXeDlZRQ-rKIGo2lrqa80uvls6yvW7AEAO-wconkm3TwEVLPaTQtMjchQ-n7XQ&amp;X-OWA-CANARY=Yg31doxMpEqiulu2PTflTzAX_aa22tsYCjiqHHaUQ5FGbpDhNmdFNjwsT85OQEYaX7LwJLgI82w.&amp;owa=outlook.office.com&amp;scriptVer=20231020006.23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8197" name="Picture 5" descr="C:\Users\domin\Downloads\thumbnail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1434" y="2183372"/>
            <a:ext cx="3618090" cy="2249835"/>
          </a:xfrm>
          <a:prstGeom prst="rect">
            <a:avLst/>
          </a:prstGeom>
          <a:noFill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4702" y="4662613"/>
            <a:ext cx="2817327" cy="217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eck 7"/>
          <p:cNvSpPr/>
          <p:nvPr/>
        </p:nvSpPr>
        <p:spPr>
          <a:xfrm>
            <a:off x="10752364" y="5037364"/>
            <a:ext cx="416378" cy="18206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8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E9EE-C291-D772-6EFE-A192E9F6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comments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83E8-D50B-0724-3716-BC2615837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Unlike nominal interest rates, QE has real effects even with flex prices. How does this shape optimal policy in the context of a flat </a:t>
            </a:r>
            <a:r>
              <a:rPr lang="en-US" dirty="0" err="1"/>
              <a:t>Phillipscurve</a:t>
            </a:r>
            <a:r>
              <a:rPr lang="en-US" dirty="0"/>
              <a:t>?</a:t>
            </a:r>
          </a:p>
          <a:p>
            <a:pPr lvl="1"/>
            <a:r>
              <a:rPr lang="de-DE" dirty="0"/>
              <a:t>ZLB </a:t>
            </a:r>
            <a:r>
              <a:rPr lang="de-DE" dirty="0" err="1"/>
              <a:t>constrains</a:t>
            </a:r>
            <a:r>
              <a:rPr lang="de-DE" dirty="0"/>
              <a:t> </a:t>
            </a:r>
            <a:r>
              <a:rPr lang="de-DE" dirty="0" err="1"/>
              <a:t>short</a:t>
            </a:r>
            <a:r>
              <a:rPr lang="de-DE" dirty="0"/>
              <a:t> rate, but </a:t>
            </a:r>
            <a:r>
              <a:rPr lang="de-DE" dirty="0" err="1"/>
              <a:t>no</a:t>
            </a:r>
            <a:r>
              <a:rPr lang="de-DE" dirty="0"/>
              <a:t> ZLB LT rate </a:t>
            </a:r>
            <a:r>
              <a:rPr lang="de-DE" dirty="0" err="1"/>
              <a:t>or</a:t>
            </a:r>
            <a:r>
              <a:rPr lang="de-DE" dirty="0"/>
              <a:t> on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LT </a:t>
            </a:r>
            <a:r>
              <a:rPr lang="de-DE" dirty="0" err="1"/>
              <a:t>bond</a:t>
            </a:r>
            <a:r>
              <a:rPr lang="de-DE" dirty="0"/>
              <a:t>. </a:t>
            </a:r>
            <a:r>
              <a:rPr lang="de-DE" dirty="0" err="1"/>
              <a:t>With</a:t>
            </a:r>
            <a:r>
              <a:rPr lang="de-DE" dirty="0"/>
              <a:t> QE, HH </a:t>
            </a:r>
            <a:r>
              <a:rPr lang="de-DE" dirty="0" err="1"/>
              <a:t>holds</a:t>
            </a:r>
            <a:r>
              <a:rPr lang="de-DE" dirty="0"/>
              <a:t> LT </a:t>
            </a:r>
            <a:r>
              <a:rPr lang="de-DE" dirty="0" err="1"/>
              <a:t>debt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though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negative.</a:t>
            </a:r>
          </a:p>
          <a:p>
            <a:pPr lvl="1"/>
            <a:r>
              <a:rPr lang="en-US" dirty="0"/>
              <a:t>Is QE like a tax on savings? Both make savings less attractive, but tax would have no welfare effects.</a:t>
            </a:r>
          </a:p>
          <a:p>
            <a:pPr lvl="1"/>
            <a:r>
              <a:rPr lang="en-US" dirty="0"/>
              <a:t>If solved globally, why solve the </a:t>
            </a:r>
            <a:r>
              <a:rPr lang="en-US" dirty="0" err="1"/>
              <a:t>linearized</a:t>
            </a:r>
            <a:r>
              <a:rPr lang="en-US" dirty="0"/>
              <a:t> model in the numerical part?</a:t>
            </a:r>
          </a:p>
          <a:p>
            <a:pPr lvl="1"/>
            <a:r>
              <a:rPr lang="en-US" dirty="0"/>
              <a:t>QE introduces a state variable because of flow effects</a:t>
            </a:r>
          </a:p>
          <a:p>
            <a:pPr lvl="2"/>
            <a:r>
              <a:rPr lang="en-US" dirty="0"/>
              <a:t>Section 3.2.3 claims that unbounded q makes q stop being a state, but that’s not formally true, because it appears also in the objective</a:t>
            </a:r>
          </a:p>
          <a:p>
            <a:pPr lvl="1"/>
            <a:r>
              <a:rPr lang="en-US" dirty="0"/>
              <a:t>Britain is a SOE. MP has FX effects. Model is closed economy, but calibrated to match British QE effects.</a:t>
            </a:r>
          </a:p>
          <a:p>
            <a:pPr lvl="1"/>
            <a:r>
              <a:rPr lang="en-US" dirty="0"/>
              <a:t>What explains the 2</a:t>
            </a:r>
            <a:r>
              <a:rPr lang="en-US" baseline="30000" dirty="0"/>
              <a:t>nd</a:t>
            </a:r>
            <a:r>
              <a:rPr lang="en-US" dirty="0"/>
              <a:t> kink in the black policy rate in figure 5 (maybe colors are switched?)</a:t>
            </a:r>
          </a:p>
          <a:p>
            <a:pPr lvl="1"/>
            <a:r>
              <a:rPr lang="en-US" dirty="0"/>
              <a:t>Explanation why the two FIT policies are not equivalent could be clearer.</a:t>
            </a:r>
          </a:p>
          <a:p>
            <a:pPr lvl="1"/>
            <a:r>
              <a:rPr lang="en-US" dirty="0"/>
              <a:t>Editing:</a:t>
            </a:r>
          </a:p>
          <a:p>
            <a:pPr lvl="2"/>
            <a:r>
              <a:rPr lang="en-US" dirty="0"/>
              <a:t>Specify what you mean by welfare losses (relative to what) in intro.</a:t>
            </a:r>
          </a:p>
          <a:p>
            <a:pPr lvl="2"/>
            <a:r>
              <a:rPr lang="en-US" dirty="0"/>
              <a:t>Specify what z is on p. 9</a:t>
            </a:r>
          </a:p>
          <a:p>
            <a:pPr lvl="2"/>
            <a:r>
              <a:rPr lang="en-US" dirty="0"/>
              <a:t>Define Phi on p. 14</a:t>
            </a:r>
          </a:p>
          <a:p>
            <a:pPr lvl="2"/>
            <a:r>
              <a:rPr lang="en-US" dirty="0"/>
              <a:t>Explain D-notation on p. 17</a:t>
            </a:r>
          </a:p>
        </p:txBody>
      </p:sp>
    </p:spTree>
    <p:extLst>
      <p:ext uri="{BB962C8B-B14F-4D97-AF65-F5344CB8AC3E}">
        <p14:creationId xmlns:p14="http://schemas.microsoft.com/office/powerpoint/2010/main" val="183589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Optimal quantitative easing and tightening by Richard Harrison</vt:lpstr>
      <vt:lpstr>This paper: The model</vt:lpstr>
      <vt:lpstr>This paper: Optimal Policy</vt:lpstr>
      <vt:lpstr>This paper</vt:lpstr>
      <vt:lpstr>Comment 1: Stocks, flows</vt:lpstr>
      <vt:lpstr>Comment 2: The cards are stacked against a large balance sheet</vt:lpstr>
      <vt:lpstr>Minor comments</vt:lpstr>
    </vt:vector>
  </TitlesOfParts>
  <Company>European Central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over the lifecycle of firms by Federico Kochen</dc:title>
  <dc:creator>Thaler, Dominik Julian</dc:creator>
  <cp:lastModifiedBy>Dominik Thaler</cp:lastModifiedBy>
  <cp:revision>47</cp:revision>
  <dcterms:created xsi:type="dcterms:W3CDTF">2023-10-10T13:09:55Z</dcterms:created>
  <dcterms:modified xsi:type="dcterms:W3CDTF">2023-11-02T12:31:43Z</dcterms:modified>
</cp:coreProperties>
</file>